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803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5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gif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tmp>
</file>

<file path=ppt/media/image8.gif>
</file>

<file path=ppt/media/image9.tmp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6107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1817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360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1173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CA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7669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915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4747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994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5574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3828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427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BDB037C-B0AF-4075-87CB-02015267AB1D}" type="datetimeFigureOut">
              <a:rPr lang="en-CA" smtClean="0"/>
              <a:t>2019-12-10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9AA25604-7B92-4E04-A492-7C0FE02568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872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8.gif"/><Relationship Id="rId4" Type="http://schemas.openxmlformats.org/officeDocument/2006/relationships/image" Target="../media/image7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9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12.jpeg"/><Relationship Id="rId4" Type="http://schemas.openxmlformats.org/officeDocument/2006/relationships/hyperlink" Target="https://www.cdc.gov/niosh/data/datasets/RD-1005-2014-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EF3E-9D97-4D97-9151-C73BAFB5C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9145" y="1401050"/>
            <a:ext cx="9966960" cy="3035808"/>
          </a:xfrm>
        </p:spPr>
        <p:txBody>
          <a:bodyPr/>
          <a:lstStyle/>
          <a:p>
            <a:r>
              <a:rPr lang="en-CA" dirty="0"/>
              <a:t>Noise-induced Hearing Loss – </a:t>
            </a:r>
            <a:br>
              <a:rPr lang="en-CA" dirty="0"/>
            </a:br>
            <a:r>
              <a:rPr lang="en-CA" dirty="0"/>
              <a:t>An investigation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0AB363-C8CB-427F-BE83-F4FB63A93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9145" y="4984029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CA" dirty="0"/>
              <a:t>Course Facilitator: Marcos </a:t>
            </a:r>
            <a:r>
              <a:rPr lang="en-CA" dirty="0" err="1"/>
              <a:t>Bittencourt</a:t>
            </a:r>
            <a:endParaRPr lang="en-CA" dirty="0"/>
          </a:p>
          <a:p>
            <a:endParaRPr lang="en-CA" dirty="0"/>
          </a:p>
          <a:p>
            <a:r>
              <a:rPr lang="en-CA" dirty="0"/>
              <a:t>By: Vinod Vijayaraghavan</a:t>
            </a:r>
          </a:p>
          <a:p>
            <a:r>
              <a:rPr lang="en-CA" dirty="0" err="1"/>
              <a:t>Shivam</a:t>
            </a:r>
            <a:r>
              <a:rPr lang="en-CA" dirty="0"/>
              <a:t> Rana</a:t>
            </a:r>
          </a:p>
          <a:p>
            <a:r>
              <a:rPr lang="en-CA" dirty="0" err="1"/>
              <a:t>Tarunjot</a:t>
            </a:r>
            <a:r>
              <a:rPr lang="en-CA" dirty="0"/>
              <a:t> Singh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C3FA402-644C-44F3-87B1-385375E88B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91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37"/>
    </mc:Choice>
    <mc:Fallback>
      <p:transition spd="slow" advTm="19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F06FB-46E3-46F4-ACF1-0921D912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752" y="512064"/>
            <a:ext cx="10058400" cy="1609344"/>
          </a:xfrm>
        </p:spPr>
        <p:txBody>
          <a:bodyPr/>
          <a:lstStyle/>
          <a:p>
            <a:r>
              <a:rPr lang="en-CA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854CF-86F4-4D95-A0A8-6C85B29F9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5154307" cy="40507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Noise is a serious and widespread problem in many workplaces. Over time, loud noise from machinery, processes, and equipment can cause permanent hearing loss in employees. Are we doing enough to stop this?</a:t>
            </a:r>
          </a:p>
          <a:p>
            <a:pPr marL="0" indent="0" algn="just">
              <a:buNone/>
            </a:pPr>
            <a:r>
              <a:rPr lang="en-US" dirty="0"/>
              <a:t>Of all occupational diseases, noise induced hearing loss (NIHL) accounts for the highest number of accepted occupational disease.</a:t>
            </a:r>
          </a:p>
          <a:p>
            <a:pPr marL="0" indent="0" algn="just">
              <a:buNone/>
            </a:pPr>
            <a:r>
              <a:rPr lang="en-US" dirty="0"/>
              <a:t>By working together to control noise exposure, employers and employees can prevent occupational hearing loss.</a:t>
            </a:r>
          </a:p>
        </p:txBody>
      </p:sp>
      <p:pic>
        <p:nvPicPr>
          <p:cNvPr id="4098" name="Picture 2" descr="Person with Hearing Loss. Concept sign of a man with hearing impairment Stock Photo - 51200029">
            <a:extLst>
              <a:ext uri="{FF2B5EF4-FFF2-40B4-BE49-F238E27FC236}">
                <a16:creationId xmlns:a16="http://schemas.microsoft.com/office/drawing/2014/main" id="{EB1E8001-1F22-49B4-A118-1F845BE56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838" y="1932277"/>
            <a:ext cx="4137461" cy="3190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7E896B4-D74A-49EE-BEFB-CEF8FB43D6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34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79"/>
    </mc:Choice>
    <mc:Fallback>
      <p:transition spd="slow" advTm="32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8CDD1-E74F-4637-828B-86709ECBE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303" y="597000"/>
            <a:ext cx="8403454" cy="744584"/>
          </a:xfrm>
        </p:spPr>
        <p:txBody>
          <a:bodyPr>
            <a:normAutofit fontScale="90000"/>
          </a:bodyPr>
          <a:lstStyle/>
          <a:p>
            <a:r>
              <a:rPr lang="en-CA" dirty="0"/>
              <a:t>Who are affected the most?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25643EB-810E-4243-81B3-1E3172D98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58" y="2410444"/>
            <a:ext cx="10762339" cy="3478909"/>
          </a:xfrm>
        </p:spPr>
      </p:pic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60029D3E-FF87-483D-AAF1-AA65EA772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6409" y="107273"/>
            <a:ext cx="2794288" cy="230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9248E4A-E3D3-46B9-887B-3746946DE1D3}"/>
              </a:ext>
            </a:extLst>
          </p:cNvPr>
          <p:cNvSpPr txBox="1"/>
          <p:nvPr/>
        </p:nvSpPr>
        <p:spPr>
          <a:xfrm>
            <a:off x="1049482" y="1691348"/>
            <a:ext cx="5766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Top 10 Noisiest jobs, Activities and Workplaces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FF4E9CB3-4FE9-4C8B-8073-8B93CCD0A6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49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76"/>
    </mc:Choice>
    <mc:Fallback>
      <p:transition spd="slow" advTm="71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35B6-7BD8-47C5-BA08-950FB2EF1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330" y="0"/>
            <a:ext cx="10515600" cy="1325563"/>
          </a:xfrm>
        </p:spPr>
        <p:txBody>
          <a:bodyPr/>
          <a:lstStyle/>
          <a:p>
            <a:pPr lvl="0"/>
            <a:r>
              <a:rPr lang="en-CA" dirty="0"/>
              <a:t>Combined visualisation abstraction</a:t>
            </a:r>
          </a:p>
        </p:txBody>
      </p:sp>
      <p:pic>
        <p:nvPicPr>
          <p:cNvPr id="33" name="Content Placeholder 32">
            <a:extLst>
              <a:ext uri="{FF2B5EF4-FFF2-40B4-BE49-F238E27FC236}">
                <a16:creationId xmlns:a16="http://schemas.microsoft.com/office/drawing/2014/main" id="{36938618-0B7B-4FDB-A985-60151B7B9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79" y="1325563"/>
            <a:ext cx="10932642" cy="5023282"/>
          </a:xfr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2D914880-FE6E-417F-AFA8-C3D769BA18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451"/>
    </mc:Choice>
    <mc:Fallback>
      <p:transition spd="slow" advTm="121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F0963-57EA-4BF7-9E6B-86B4B5D8E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659"/>
            <a:ext cx="10058400" cy="1609344"/>
          </a:xfrm>
        </p:spPr>
        <p:txBody>
          <a:bodyPr/>
          <a:lstStyle/>
          <a:p>
            <a:r>
              <a:rPr lang="en-CA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58E46-6914-4E80-B9D9-31F62E1F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749"/>
            <a:ext cx="5126182" cy="4351338"/>
          </a:xfrm>
        </p:spPr>
        <p:txBody>
          <a:bodyPr/>
          <a:lstStyle/>
          <a:p>
            <a:endParaRPr lang="en-CA" dirty="0"/>
          </a:p>
          <a:p>
            <a:r>
              <a:rPr lang="en-CA" dirty="0"/>
              <a:t>More than 36% of workers are working in very noisy environments</a:t>
            </a:r>
          </a:p>
          <a:p>
            <a:r>
              <a:rPr lang="en-CA" dirty="0"/>
              <a:t>Only 54% of workers are using Hearing protection</a:t>
            </a:r>
          </a:p>
          <a:p>
            <a:r>
              <a:rPr lang="en-CA" dirty="0"/>
              <a:t>More than 51% users are exposed to ototoxic chemicals</a:t>
            </a:r>
          </a:p>
          <a:p>
            <a:r>
              <a:rPr lang="en-CA" dirty="0"/>
              <a:t>More than 58% of workers are exposed to Continuous noise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D099C7AF-1FAE-4266-81F5-4E8442997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4382" y="1496291"/>
            <a:ext cx="5928880" cy="3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A3F4F7-D6A3-4F27-8AA5-8908010D3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68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72"/>
    </mc:Choice>
    <mc:Fallback>
      <p:transition spd="slow" advTm="21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03247-BD27-41D5-A1A9-6930B6AC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173" y="266423"/>
            <a:ext cx="10058400" cy="1609344"/>
          </a:xfrm>
        </p:spPr>
        <p:txBody>
          <a:bodyPr/>
          <a:lstStyle/>
          <a:p>
            <a:r>
              <a:rPr lang="en-CA" dirty="0"/>
              <a:t>Conclusion &amp;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34B56-34C3-4DF5-9E69-06653DCFD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174" y="1662545"/>
            <a:ext cx="8382000" cy="468067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600" b="1" dirty="0"/>
              <a:t>It is obvious from the analysis that Employers nor Employees are taking enough measures to prevent NIHL. This needs to be changed!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Following list of suggestions can help employers &amp; employees to reduce noise exposures in the workplace:</a:t>
            </a:r>
          </a:p>
          <a:p>
            <a:pPr marL="0" indent="0">
              <a:buNone/>
            </a:pPr>
            <a:r>
              <a:rPr lang="en-US" b="1" dirty="0"/>
              <a:t>Employers</a:t>
            </a:r>
          </a:p>
          <a:p>
            <a:r>
              <a:rPr lang="en-US" dirty="0"/>
              <a:t>Make noise control a component of your health and safety program.</a:t>
            </a:r>
          </a:p>
          <a:p>
            <a:r>
              <a:rPr lang="en-US" dirty="0"/>
              <a:t>Train workers on the health hazards of noise and how to use controls.</a:t>
            </a:r>
          </a:p>
          <a:p>
            <a:r>
              <a:rPr lang="en-US" dirty="0"/>
              <a:t>Purchase or rent </a:t>
            </a:r>
            <a:r>
              <a:rPr lang="en-US" b="1" dirty="0"/>
              <a:t>quiet</a:t>
            </a:r>
            <a:r>
              <a:rPr lang="en-US" dirty="0"/>
              <a:t> equipment and tools, and use noise mufflers.</a:t>
            </a:r>
          </a:p>
          <a:p>
            <a:pPr marL="0" indent="0">
              <a:buNone/>
            </a:pPr>
            <a:r>
              <a:rPr lang="en-CA" b="1" dirty="0"/>
              <a:t>Employees</a:t>
            </a:r>
          </a:p>
          <a:p>
            <a:r>
              <a:rPr lang="en-US" dirty="0"/>
              <a:t>Use hearing protection properly, even for short duration tasks. </a:t>
            </a:r>
          </a:p>
          <a:p>
            <a:r>
              <a:rPr lang="en-US" dirty="0"/>
              <a:t>Follow the manufacturer’s instructions on proper use and care of hearing protectors.</a:t>
            </a:r>
            <a:endParaRPr lang="en-CA" dirty="0"/>
          </a:p>
          <a:p>
            <a:r>
              <a:rPr lang="en-US" dirty="0"/>
              <a:t>Participate in the employer’s hearing conservation program including periodic hearing tests and training programs on noise hazards.</a:t>
            </a:r>
          </a:p>
        </p:txBody>
      </p:sp>
      <p:pic>
        <p:nvPicPr>
          <p:cNvPr id="5122" name="Picture 2" descr="Image result for noise safety black and white">
            <a:extLst>
              <a:ext uri="{FF2B5EF4-FFF2-40B4-BE49-F238E27FC236}">
                <a16:creationId xmlns:a16="http://schemas.microsoft.com/office/drawing/2014/main" id="{01A7DBC9-67EE-4B28-AC96-2CCB3379A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289" y="1662545"/>
            <a:ext cx="2381484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BEB9A02-708E-4BB6-A5A5-96D74F4B2A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24"/>
    </mc:Choice>
    <mc:Fallback>
      <p:transition spd="slow" advTm="57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B9FF-89D8-4BD2-9925-CC0FC197F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279" y="438197"/>
            <a:ext cx="10058400" cy="1609344"/>
          </a:xfrm>
        </p:spPr>
        <p:txBody>
          <a:bodyPr/>
          <a:lstStyle/>
          <a:p>
            <a:r>
              <a:rPr lang="en-CA" dirty="0"/>
              <a:t>Summary &amp; Call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0934D-516E-4DEE-A7F0-1D28782B4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30639"/>
          </a:xfrm>
        </p:spPr>
        <p:txBody>
          <a:bodyPr>
            <a:normAutofit/>
          </a:bodyPr>
          <a:lstStyle/>
          <a:p>
            <a:r>
              <a:rPr lang="en-CA" dirty="0"/>
              <a:t>The data used for Analysis and visualizations are from </a:t>
            </a:r>
            <a:r>
              <a:rPr lang="en-US" dirty="0"/>
              <a:t>The National Institute for Occupational Safety and Health (NIOSH)</a:t>
            </a:r>
            <a:endParaRPr lang="en-CA" dirty="0"/>
          </a:p>
          <a:p>
            <a:r>
              <a:rPr lang="en-CA" dirty="0">
                <a:hlinkClick r:id="rId4"/>
              </a:rPr>
              <a:t>https://www.cdc.gov/niosh/data/datasets/RD-1005-2014-0/</a:t>
            </a:r>
            <a:endParaRPr lang="en-CA" dirty="0"/>
          </a:p>
          <a:p>
            <a:r>
              <a:rPr lang="en-CA" dirty="0"/>
              <a:t>The objective of this presentation is to spread awareness about NIHL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endParaRPr lang="en-CA" sz="4000" dirty="0"/>
          </a:p>
        </p:txBody>
      </p:sp>
      <p:pic>
        <p:nvPicPr>
          <p:cNvPr id="1030" name="Picture 6" descr="Image result for noise induced hearing loss">
            <a:extLst>
              <a:ext uri="{FF2B5EF4-FFF2-40B4-BE49-F238E27FC236}">
                <a16:creationId xmlns:a16="http://schemas.microsoft.com/office/drawing/2014/main" id="{C1884D09-2626-40A0-B4E2-441FA879F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48" y="3939020"/>
            <a:ext cx="9607262" cy="1848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922655-717A-47B6-8994-977A05FF3F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8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90"/>
    </mc:Choice>
    <mc:Fallback>
      <p:transition spd="slow" advTm="36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1987</TotalTime>
  <Words>338</Words>
  <Application>Microsoft Office PowerPoint</Application>
  <PresentationFormat>Widescreen</PresentationFormat>
  <Paragraphs>37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Rockwell</vt:lpstr>
      <vt:lpstr>Rockwell Condensed</vt:lpstr>
      <vt:lpstr>Wingdings</vt:lpstr>
      <vt:lpstr>Wood Type</vt:lpstr>
      <vt:lpstr>Noise-induced Hearing Loss –  An investigation  </vt:lpstr>
      <vt:lpstr>Overview</vt:lpstr>
      <vt:lpstr>Who are affected the most?</vt:lpstr>
      <vt:lpstr>Combined visualisation abstraction</vt:lpstr>
      <vt:lpstr>Findings</vt:lpstr>
      <vt:lpstr>Conclusion &amp; Recommendations</vt:lpstr>
      <vt:lpstr>Summary &amp; Call to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Hearing Loss – An investigation</dc:title>
  <dc:creator>vinod vijayaraghavan</dc:creator>
  <cp:lastModifiedBy>vinod vijayaraghavan</cp:lastModifiedBy>
  <cp:revision>26</cp:revision>
  <dcterms:created xsi:type="dcterms:W3CDTF">2019-12-10T16:35:25Z</dcterms:created>
  <dcterms:modified xsi:type="dcterms:W3CDTF">2019-12-12T01:42:38Z</dcterms:modified>
</cp:coreProperties>
</file>

<file path=docProps/thumbnail.jpeg>
</file>